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7" r:id="rId3"/>
    <p:sldId id="263" r:id="rId4"/>
    <p:sldId id="258" r:id="rId5"/>
    <p:sldId id="259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1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8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6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4"/>
            <a:ext cx="4114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759143" y="6280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prstClr val="black"/>
                </a:solidFill>
              </a:rPr>
              <a:t>International Hydrographic Organization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i="1" dirty="0" smtClean="0">
                <a:solidFill>
                  <a:prstClr val="black"/>
                </a:solidFill>
              </a:rPr>
              <a:t>Organisation Hydrographique Internationale</a:t>
            </a:r>
            <a:endParaRPr lang="en-US" i="1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50" y="6049725"/>
            <a:ext cx="863621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26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6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825627"/>
            <a:ext cx="7724183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4" y="893800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812155" y="6280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prstClr val="black"/>
                </a:solidFill>
              </a:rPr>
              <a:t>International Hydrographic Organization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i="1" dirty="0" smtClean="0">
                <a:solidFill>
                  <a:prstClr val="black"/>
                </a:solidFill>
              </a:rPr>
              <a:t>Organisation Hydrographique Internationale</a:t>
            </a:r>
            <a:endParaRPr lang="en-US" i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8" y="6040081"/>
            <a:ext cx="829291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17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5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4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0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4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4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5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07821" y="343026"/>
            <a:ext cx="10340864" cy="16822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4170"/>
              </a:lnSpc>
              <a:spcBef>
                <a:spcPts val="208"/>
              </a:spcBef>
            </a:pPr>
            <a:r>
              <a:rPr lang="en-GB"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HSSC OUTCOMES: 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n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t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oducti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n</a:t>
            </a:r>
            <a:endParaRPr sz="4000" dirty="0">
              <a:latin typeface="Calibri Light"/>
              <a:cs typeface="Calibri Light"/>
            </a:endParaRPr>
          </a:p>
          <a:p>
            <a:pPr marL="242452" algn="ctr">
              <a:lnSpc>
                <a:spcPct val="101725"/>
              </a:lnSpc>
              <a:spcBef>
                <a:spcPts val="3001"/>
              </a:spcBef>
            </a:pPr>
            <a:r>
              <a:rPr sz="2400" b="1" spc="0" dirty="0" smtClean="0">
                <a:latin typeface="Calibri"/>
                <a:cs typeface="Calibri"/>
              </a:rPr>
              <a:t>HS</a:t>
            </a:r>
            <a:r>
              <a:rPr sz="2400" b="1" spc="4" dirty="0" smtClean="0">
                <a:latin typeface="Calibri"/>
                <a:cs typeface="Calibri"/>
              </a:rPr>
              <a:t>S</a:t>
            </a:r>
            <a:r>
              <a:rPr sz="2400" b="1" spc="0" dirty="0" smtClean="0">
                <a:latin typeface="Calibri"/>
                <a:cs typeface="Calibri"/>
              </a:rPr>
              <a:t>C </a:t>
            </a:r>
            <a:r>
              <a:rPr sz="2400" b="1" spc="-25" dirty="0" smtClean="0">
                <a:latin typeface="Calibri"/>
                <a:cs typeface="Calibri"/>
              </a:rPr>
              <a:t>w</a:t>
            </a:r>
            <a:r>
              <a:rPr sz="2400" b="1" spc="0" dirty="0" smtClean="0">
                <a:latin typeface="Calibri"/>
                <a:cs typeface="Calibri"/>
              </a:rPr>
              <a:t>ork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is gu</a:t>
            </a:r>
            <a:r>
              <a:rPr sz="2400" b="1" spc="-4" dirty="0" smtClean="0">
                <a:latin typeface="Calibri"/>
                <a:cs typeface="Calibri"/>
              </a:rPr>
              <a:t>i</a:t>
            </a:r>
            <a:r>
              <a:rPr sz="2400" b="1" spc="0" dirty="0" smtClean="0">
                <a:latin typeface="Calibri"/>
                <a:cs typeface="Calibri"/>
              </a:rPr>
              <a:t>ded </a:t>
            </a:r>
            <a:r>
              <a:rPr sz="2400" b="1" spc="-25" dirty="0" smtClean="0">
                <a:latin typeface="Calibri"/>
                <a:cs typeface="Calibri"/>
              </a:rPr>
              <a:t>b</a:t>
            </a:r>
            <a:r>
              <a:rPr sz="2400" b="1" spc="0" dirty="0" smtClean="0">
                <a:latin typeface="Calibri"/>
                <a:cs typeface="Calibri"/>
              </a:rPr>
              <a:t>y t</a:t>
            </a:r>
            <a:r>
              <a:rPr sz="2400" b="1" spc="-9" dirty="0" smtClean="0">
                <a:latin typeface="Calibri"/>
                <a:cs typeface="Calibri"/>
              </a:rPr>
              <a:t>h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I</a:t>
            </a:r>
            <a:r>
              <a:rPr sz="2400" b="1" spc="-4" dirty="0" smtClean="0">
                <a:latin typeface="Calibri"/>
                <a:cs typeface="Calibri"/>
              </a:rPr>
              <a:t>H</a:t>
            </a:r>
            <a:r>
              <a:rPr sz="2400" b="1" spc="0" dirty="0" smtClean="0">
                <a:latin typeface="Calibri"/>
                <a:cs typeface="Calibri"/>
              </a:rPr>
              <a:t>O </a:t>
            </a:r>
            <a:r>
              <a:rPr sz="2400" b="1" spc="-104" dirty="0" smtClean="0">
                <a:latin typeface="Calibri"/>
                <a:cs typeface="Calibri"/>
              </a:rPr>
              <a:t>W</a:t>
            </a:r>
            <a:r>
              <a:rPr sz="2400" b="1" spc="0" dirty="0" smtClean="0">
                <a:latin typeface="Calibri"/>
                <a:cs typeface="Calibri"/>
              </a:rPr>
              <a:t>ork P</a:t>
            </a:r>
            <a:r>
              <a:rPr sz="2400" b="1" spc="-2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</a:t>
            </a:r>
            <a:r>
              <a:rPr sz="2400" b="1" spc="4" dirty="0" smtClean="0">
                <a:latin typeface="Calibri"/>
                <a:cs typeface="Calibri"/>
              </a:rPr>
              <a:t>g</a:t>
            </a:r>
            <a:r>
              <a:rPr sz="2400" b="1" spc="-50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am</a:t>
            </a:r>
            <a:r>
              <a:rPr sz="2400" b="1" spc="9" dirty="0" smtClean="0">
                <a:latin typeface="Calibri"/>
                <a:cs typeface="Calibri"/>
              </a:rPr>
              <a:t>m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-2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2</a:t>
            </a:r>
            <a:r>
              <a:rPr sz="2400" b="1" spc="-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“H</a:t>
            </a:r>
            <a:r>
              <a:rPr sz="2400" b="1" spc="-25" dirty="0" smtClean="0">
                <a:latin typeface="Calibri"/>
                <a:cs typeface="Calibri"/>
              </a:rPr>
              <a:t>y</a:t>
            </a:r>
            <a:r>
              <a:rPr sz="2400" b="1" spc="0" dirty="0" smtClean="0">
                <a:latin typeface="Calibri"/>
                <a:cs typeface="Calibri"/>
              </a:rPr>
              <a:t>d</a:t>
            </a:r>
            <a:r>
              <a:rPr sz="2400" b="1" spc="-2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</a:t>
            </a:r>
            <a:r>
              <a:rPr sz="2400" b="1" spc="4" dirty="0" smtClean="0">
                <a:latin typeface="Calibri"/>
                <a:cs typeface="Calibri"/>
              </a:rPr>
              <a:t>g</a:t>
            </a:r>
            <a:r>
              <a:rPr sz="2400" b="1" spc="-50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ap</a:t>
            </a:r>
            <a:r>
              <a:rPr sz="2400" b="1" spc="-4" dirty="0" smtClean="0">
                <a:latin typeface="Calibri"/>
                <a:cs typeface="Calibri"/>
              </a:rPr>
              <a:t>h</a:t>
            </a:r>
            <a:r>
              <a:rPr sz="2400" b="1" spc="0" dirty="0" smtClean="0">
                <a:latin typeface="Calibri"/>
                <a:cs typeface="Calibri"/>
              </a:rPr>
              <a:t>ic</a:t>
            </a:r>
            <a:r>
              <a:rPr sz="2400" b="1" spc="-25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S</a:t>
            </a:r>
            <a:r>
              <a:rPr sz="2400" b="1" spc="4" dirty="0" smtClean="0">
                <a:latin typeface="Calibri"/>
                <a:cs typeface="Calibri"/>
              </a:rPr>
              <a:t>e</a:t>
            </a:r>
            <a:r>
              <a:rPr sz="2400" b="1" spc="1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vi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b="1" spc="0" dirty="0" smtClean="0">
                <a:latin typeface="Calibri"/>
                <a:cs typeface="Calibri"/>
              </a:rPr>
              <a:t>es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and</a:t>
            </a:r>
            <a:endParaRPr sz="2400" dirty="0">
              <a:latin typeface="Calibri"/>
              <a:cs typeface="Calibri"/>
            </a:endParaRPr>
          </a:p>
          <a:p>
            <a:pPr marL="2492400" marR="2249912" algn="ctr">
              <a:lnSpc>
                <a:spcPts val="2880"/>
              </a:lnSpc>
              <a:spcBef>
                <a:spcPts val="144"/>
              </a:spcBef>
            </a:pPr>
            <a:r>
              <a:rPr sz="3600" b="1" spc="0" baseline="1137" dirty="0" smtClean="0">
                <a:latin typeface="Calibri"/>
                <a:cs typeface="Calibri"/>
              </a:rPr>
              <a:t>S</a:t>
            </a:r>
            <a:r>
              <a:rPr sz="3600" b="1" spc="-25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an</a:t>
            </a:r>
            <a:r>
              <a:rPr sz="3600" b="1" spc="-4" baseline="1137" dirty="0" smtClean="0">
                <a:latin typeface="Calibri"/>
                <a:cs typeface="Calibri"/>
              </a:rPr>
              <a:t>d</a:t>
            </a:r>
            <a:r>
              <a:rPr sz="3600" b="1" spc="0" baseline="1137" dirty="0" smtClean="0">
                <a:latin typeface="Calibri"/>
                <a:cs typeface="Calibri"/>
              </a:rPr>
              <a:t>a</a:t>
            </a:r>
            <a:r>
              <a:rPr sz="3600" b="1" spc="-19" baseline="1137" dirty="0" smtClean="0"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latin typeface="Calibri"/>
                <a:cs typeface="Calibri"/>
              </a:rPr>
              <a:t>ds” and</a:t>
            </a:r>
            <a:r>
              <a:rPr sz="3600" b="1" spc="4" baseline="1137" dirty="0" smtClean="0">
                <a:latin typeface="Calibri"/>
                <a:cs typeface="Calibri"/>
              </a:rPr>
              <a:t> </a:t>
            </a:r>
            <a:r>
              <a:rPr sz="3600" b="1" spc="-14" baseline="1137" dirty="0" smtClean="0">
                <a:latin typeface="Calibri"/>
                <a:cs typeface="Calibri"/>
              </a:rPr>
              <a:t>b</a:t>
            </a:r>
            <a:r>
              <a:rPr sz="3600" b="1" spc="0" baseline="1137" dirty="0" smtClean="0">
                <a:latin typeface="Calibri"/>
                <a:cs typeface="Calibri"/>
              </a:rPr>
              <a:t>y</a:t>
            </a:r>
            <a:r>
              <a:rPr sz="3600" b="1" spc="-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t</a:t>
            </a:r>
            <a:r>
              <a:rPr sz="3600" b="1" spc="-9" baseline="1137" dirty="0" smtClean="0">
                <a:latin typeface="Calibri"/>
                <a:cs typeface="Calibri"/>
              </a:rPr>
              <a:t>h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C</a:t>
            </a:r>
            <a:r>
              <a:rPr sz="3600" b="1" spc="4" baseline="1137" dirty="0" smtClean="0">
                <a:latin typeface="Calibri"/>
                <a:cs typeface="Calibri"/>
              </a:rPr>
              <a:t>o</a:t>
            </a:r>
            <a:r>
              <a:rPr sz="3600" b="1" spc="0" baseline="1137" dirty="0" smtClean="0">
                <a:latin typeface="Calibri"/>
                <a:cs typeface="Calibri"/>
              </a:rPr>
              <a:t>u</a:t>
            </a:r>
            <a:r>
              <a:rPr sz="3600" b="1" spc="-9" baseline="1137" dirty="0" smtClean="0">
                <a:latin typeface="Calibri"/>
                <a:cs typeface="Calibri"/>
              </a:rPr>
              <a:t>n</a:t>
            </a:r>
            <a:r>
              <a:rPr sz="3600" b="1" spc="0" baseline="1137" dirty="0" smtClean="0">
                <a:latin typeface="Calibri"/>
                <a:cs typeface="Calibri"/>
              </a:rPr>
              <a:t>cil </a:t>
            </a:r>
            <a:r>
              <a:rPr sz="3600" b="1" spc="-59" baseline="1137" dirty="0" smtClean="0">
                <a:latin typeface="Calibri"/>
                <a:cs typeface="Calibri"/>
              </a:rPr>
              <a:t>k</a:t>
            </a:r>
            <a:r>
              <a:rPr sz="3600" b="1" spc="-19" baseline="1137" dirty="0" smtClean="0">
                <a:latin typeface="Calibri"/>
                <a:cs typeface="Calibri"/>
              </a:rPr>
              <a:t>e</a:t>
            </a:r>
            <a:r>
              <a:rPr sz="3600" b="1" spc="0" baseline="1137" dirty="0" smtClean="0">
                <a:latin typeface="Calibri"/>
                <a:cs typeface="Calibri"/>
              </a:rPr>
              <a:t>y</a:t>
            </a:r>
            <a:r>
              <a:rPr sz="3600" b="1" spc="-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Priori</a:t>
            </a:r>
            <a:r>
              <a:rPr sz="3600" b="1" spc="-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ies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386" y="2533650"/>
            <a:ext cx="29377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Meet</a:t>
            </a:r>
            <a:r>
              <a:rPr sz="3600" b="1" spc="-9" baseline="3413" dirty="0" smtClean="0"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latin typeface="Calibri"/>
                <a:cs typeface="Calibri"/>
              </a:rPr>
              <a:t>ngs</a:t>
            </a:r>
            <a:r>
              <a:rPr sz="3600" b="1" spc="-4" baseline="3413" dirty="0" smtClean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386" y="3033426"/>
            <a:ext cx="177800" cy="848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92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5286" y="3051810"/>
            <a:ext cx="10343008" cy="848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9 - O</a:t>
            </a:r>
            <a:r>
              <a:rPr sz="3600" spc="-39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a,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nada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4" baseline="3413" dirty="0" smtClean="0">
                <a:latin typeface="Calibri"/>
                <a:cs typeface="Calibri"/>
              </a:rPr>
              <a:t>6</a:t>
            </a:r>
            <a:r>
              <a:rPr sz="3600" spc="-4" baseline="3413" dirty="0" smtClean="0">
                <a:latin typeface="Calibri"/>
                <a:cs typeface="Calibri"/>
              </a:rPr>
              <a:t>-1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ber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2017</a:t>
            </a:r>
            <a:r>
              <a:rPr sz="3600" spc="0" baseline="3413" dirty="0" smtClean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023"/>
              </a:spcBef>
            </a:pP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SC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10 - 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ock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-84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arn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münd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Ger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(14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17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-5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2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8</a:t>
            </a:r>
            <a:r>
              <a:rPr sz="2400" spc="0" dirty="0" smtClean="0">
                <a:latin typeface="Calibri"/>
                <a:cs typeface="Calibri"/>
              </a:rPr>
              <a:t>) –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6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mo</a:t>
            </a:r>
            <a:r>
              <a:rPr sz="2400" spc="-2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th e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rlier due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85956" y="3569970"/>
            <a:ext cx="33121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386" y="3935983"/>
            <a:ext cx="7449598" cy="121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 d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cision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adju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timing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14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sequ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meetings</a:t>
            </a:r>
            <a:endParaRPr sz="2400">
              <a:latin typeface="Calibri"/>
              <a:cs typeface="Calibri"/>
            </a:endParaRPr>
          </a:p>
          <a:p>
            <a:pPr marL="3556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input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 </a:t>
            </a:r>
            <a:r>
              <a:rPr sz="3600" spc="-4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IHO Council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1006"/>
              </a:spcBef>
            </a:pPr>
            <a:r>
              <a:rPr sz="2400" b="1" spc="0" dirty="0" smtClean="0">
                <a:latin typeface="Calibri"/>
                <a:cs typeface="Calibri"/>
              </a:rPr>
              <a:t>N</a:t>
            </a:r>
            <a:r>
              <a:rPr sz="2400" b="1" spc="-29" dirty="0" smtClean="0">
                <a:latin typeface="Calibri"/>
                <a:cs typeface="Calibri"/>
              </a:rPr>
              <a:t>e</a:t>
            </a:r>
            <a:r>
              <a:rPr sz="2400" b="1" spc="0" dirty="0" smtClean="0">
                <a:latin typeface="Calibri"/>
                <a:cs typeface="Calibri"/>
              </a:rPr>
              <a:t>xt</a:t>
            </a:r>
            <a:r>
              <a:rPr sz="2400" b="1" spc="-1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Meet</a:t>
            </a:r>
            <a:r>
              <a:rPr sz="2400" b="1" spc="-9" dirty="0" smtClean="0">
                <a:latin typeface="Calibri"/>
                <a:cs typeface="Calibri"/>
              </a:rPr>
              <a:t>i</a:t>
            </a:r>
            <a:r>
              <a:rPr sz="2400" b="1" spc="0" dirty="0" smtClean="0">
                <a:latin typeface="Calibri"/>
                <a:cs typeface="Calibri"/>
              </a:rPr>
              <a:t>ng: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7735" y="3935983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44915" y="3935983"/>
            <a:ext cx="7513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95638" y="3935983"/>
            <a:ext cx="330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21774" y="3935983"/>
            <a:ext cx="10111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vide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31881" y="3935983"/>
            <a:ext cx="8473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time</a:t>
            </a:r>
            <a:r>
              <a:rPr sz="3600" spc="9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386" y="531993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5286" y="5338318"/>
            <a:ext cx="27319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11 - C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pe </a:t>
            </a: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6040" y="5338318"/>
            <a:ext cx="7942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South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7606" y="5338318"/>
            <a:ext cx="28889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Afri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4" baseline="3413" dirty="0" smtClean="0">
                <a:latin typeface="Calibri"/>
                <a:cs typeface="Calibri"/>
              </a:rPr>
              <a:t>6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10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 2</a:t>
            </a:r>
            <a:r>
              <a:rPr sz="3600" spc="-4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4" baseline="3413" dirty="0" smtClean="0">
                <a:latin typeface="Calibri"/>
                <a:cs typeface="Calibri"/>
              </a:rPr>
              <a:t>9</a:t>
            </a:r>
            <a:r>
              <a:rPr sz="3600" spc="0" baseline="3413" dirty="0" smtClean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 smtClean="0"/>
              <a:t>HSSC </a:t>
            </a:r>
            <a:r>
              <a:rPr lang="en-GB" sz="3600" dirty="0" smtClean="0"/>
              <a:t>and </a:t>
            </a:r>
            <a:r>
              <a:rPr lang="en-GB" sz="3600" dirty="0"/>
              <a:t>Working Groups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" t="14160" r="61282" b="11850"/>
          <a:stretch/>
        </p:blipFill>
        <p:spPr>
          <a:xfrm>
            <a:off x="6248400" y="1066800"/>
            <a:ext cx="2066462" cy="495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1304938"/>
            <a:ext cx="52578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Technical Programme;</a:t>
            </a:r>
            <a:r>
              <a:rPr lang="en-GB" sz="2800" dirty="0">
                <a:solidFill>
                  <a:prstClr val="black"/>
                </a:solidFill>
              </a:rPr>
              <a:t> to develop, maintain and extend technical standards, specifications and guidelines that enable the provision of standardised products and services that meet the requirements of mariners and other users of hydrographic information</a:t>
            </a:r>
            <a:r>
              <a:rPr lang="en-GB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GB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8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67867" y="343026"/>
            <a:ext cx="716091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5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T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oRs</a:t>
            </a:r>
            <a:r>
              <a:rPr sz="6000" spc="-61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5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vi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ion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500" y="147285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1400" y="1491234"/>
            <a:ext cx="108250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4" baseline="3413" dirty="0" smtClean="0">
                <a:latin typeface="Calibri"/>
                <a:cs typeface="Calibri"/>
              </a:rPr>
              <a:t>-1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endo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sed the 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sed am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ndm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 </a:t>
            </a:r>
            <a:r>
              <a:rPr sz="3600" spc="4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SSC </a:t>
            </a: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s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 with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400" y="1856994"/>
            <a:ext cx="8106606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aim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7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ORs final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 submi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ouncil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-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 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4" baseline="1137" dirty="0" smtClean="0">
                <a:latin typeface="Calibri"/>
                <a:cs typeface="Calibri"/>
              </a:rPr>
              <a:t>-2.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5778" y="1856994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27058" y="1856994"/>
            <a:ext cx="15109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su</a:t>
            </a:r>
            <a:r>
              <a:rPr sz="3600" spc="-14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sequ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36732" y="1856994"/>
            <a:ext cx="11888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ado</a:t>
            </a: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500" y="308854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400" y="3106928"/>
            <a:ext cx="8099977" cy="1366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509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Main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ndm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 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ur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7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ORs and 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4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s 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fle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t:</a:t>
            </a:r>
            <a:endParaRPr sz="2400" dirty="0">
              <a:latin typeface="Calibri"/>
              <a:cs typeface="Calibri"/>
            </a:endParaRPr>
          </a:p>
          <a:p>
            <a:pPr marL="127000" marR="48509">
              <a:lnSpc>
                <a:spcPct val="101725"/>
              </a:lnSpc>
              <a:spcBef>
                <a:spcPts val="1023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r>
              <a:rPr sz="2400" spc="2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nce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the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ole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the </a:t>
            </a:r>
            <a:r>
              <a:rPr sz="2400" spc="-2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NCIL;</a:t>
            </a:r>
            <a:endParaRPr sz="2400" dirty="0">
              <a:latin typeface="Calibri"/>
              <a:cs typeface="Calibri"/>
            </a:endParaRPr>
          </a:p>
          <a:p>
            <a:pPr marL="127000">
              <a:lnSpc>
                <a:spcPct val="101725"/>
              </a:lnSpc>
              <a:spcBef>
                <a:spcPts val="1152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r>
              <a:rPr sz="2400" spc="2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ss</a:t>
            </a: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bility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HSSC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decide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need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4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78545" y="4122462"/>
            <a:ext cx="294452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gh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Council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600" y="4509262"/>
            <a:ext cx="2714899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ommend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app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4" baseline="1137" dirty="0" smtClean="0">
                <a:latin typeface="Calibri"/>
                <a:cs typeface="Calibri"/>
              </a:rPr>
              <a:t>l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1041" y="4509262"/>
            <a:ext cx="78513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anda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ds and publi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submi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ting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them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ber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67867" y="343026"/>
            <a:ext cx="826731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es</a:t>
            </a:r>
            <a:r>
              <a:rPr sz="6000" spc="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lution</a:t>
            </a:r>
            <a:r>
              <a:rPr sz="6000" spc="-77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2/2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07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8" y="149812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9028" y="1516507"/>
            <a:ext cx="10577720" cy="1061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initi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isi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IHO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esolution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4" baseline="3413" dirty="0" smtClean="0">
                <a:latin typeface="Calibri"/>
                <a:cs typeface="Calibri"/>
              </a:rPr>
              <a:t>/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07</a:t>
            </a:r>
            <a:r>
              <a:rPr lang="en-GB" sz="3600" spc="0" baseline="3413" dirty="0" smtClean="0">
                <a:latin typeface="Calibri"/>
                <a:cs typeface="Calibri"/>
              </a:rPr>
              <a:t> (</a:t>
            </a:r>
            <a:r>
              <a:rPr lang="en-AU" sz="2000" b="1" dirty="0"/>
              <a:t>PRINCIPLES AND PROCEDURES FOR DEVELOPING IHO STANDARDS AND TO CONDUCT </a:t>
            </a:r>
            <a:r>
              <a:rPr lang="en-AU" sz="2000" b="1" dirty="0" smtClean="0"/>
              <a:t>CHANGES</a:t>
            </a:r>
            <a:r>
              <a:rPr lang="en-AU" sz="2000" dirty="0" smtClean="0"/>
              <a:t>)</a:t>
            </a:r>
            <a:r>
              <a:rPr sz="3600" spc="-9" baseline="3413" dirty="0" smtClean="0">
                <a:latin typeface="+mj-lt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ac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isi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A1/</a:t>
            </a:r>
            <a:r>
              <a:rPr sz="3600" spc="-9" baseline="1137" dirty="0" smtClean="0">
                <a:latin typeface="Calibri"/>
                <a:cs typeface="Calibri"/>
              </a:rPr>
              <a:t>1</a:t>
            </a:r>
            <a:r>
              <a:rPr sz="3600" spc="0" baseline="1137" dirty="0" smtClean="0">
                <a:latin typeface="Calibri"/>
                <a:cs typeface="Calibri"/>
              </a:rPr>
              <a:t>2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14" baseline="1137" dirty="0" smtClean="0">
                <a:latin typeface="Calibri"/>
                <a:cs typeface="Calibri"/>
              </a:rPr>
              <a:t>(</a:t>
            </a:r>
            <a:r>
              <a:rPr sz="3600" spc="0" baseline="1137" dirty="0" smtClean="0">
                <a:latin typeface="Calibri"/>
                <a:cs typeface="Calibri"/>
              </a:rPr>
              <a:t>guidance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impact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assessme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t)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 A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C1/</a:t>
            </a:r>
            <a:r>
              <a:rPr sz="3600" spc="-4" baseline="1137" dirty="0" smtClean="0">
                <a:latin typeface="Calibri"/>
                <a:cs typeface="Calibri"/>
              </a:rPr>
              <a:t>0</a:t>
            </a:r>
            <a:r>
              <a:rPr sz="3600" spc="0" baseline="1137" dirty="0" smtClean="0">
                <a:latin typeface="Calibri"/>
                <a:cs typeface="Calibri"/>
              </a:rPr>
              <a:t>5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(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ndo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sem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50" baseline="1137" dirty="0" smtClean="0">
                <a:latin typeface="Calibri"/>
                <a:cs typeface="Calibri"/>
              </a:rPr>
              <a:t>/</a:t>
            </a:r>
            <a:r>
              <a:rPr sz="3600" spc="0" baseline="1137" dirty="0" smtClean="0">
                <a:latin typeface="Calibri"/>
                <a:cs typeface="Calibri"/>
              </a:rPr>
              <a:t>app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al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ocedu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 of 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anda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ds li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App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ndix </a:t>
            </a:r>
            <a:r>
              <a:rPr sz="3600" spc="-44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in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19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);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128" y="326621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9028" y="3284601"/>
            <a:ext cx="13767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0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3328" y="3802913"/>
            <a:ext cx="30129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1.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0528" y="3802913"/>
            <a:ext cx="9738665" cy="1061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-29" baseline="3413" dirty="0" smtClean="0">
                <a:latin typeface="Calibri"/>
                <a:cs typeface="Calibri"/>
              </a:rPr>
              <a:t>“</a:t>
            </a:r>
            <a:r>
              <a:rPr sz="3600" spc="0" baseline="3413" dirty="0" smtClean="0">
                <a:latin typeface="Calibri"/>
                <a:cs typeface="Calibri"/>
              </a:rPr>
              <a:t>Guidance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duction</a:t>
            </a:r>
            <a:r>
              <a:rPr sz="3600" spc="-9" baseline="3413" dirty="0" smtClean="0">
                <a:latin typeface="Calibri"/>
                <a:cs typeface="Calibri"/>
              </a:rPr>
              <a:t> o</a:t>
            </a:r>
            <a:r>
              <a:rPr sz="3600" spc="0" baseline="3413" dirty="0" smtClean="0">
                <a:latin typeface="Calibri"/>
                <a:cs typeface="Calibri"/>
              </a:rPr>
              <a:t>f an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mpact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Stud</a:t>
            </a:r>
            <a:r>
              <a:rPr sz="3600" spc="7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”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ide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tifi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endParaRPr sz="2400" dirty="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w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iew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5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cle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</a:t>
            </a:r>
            <a:r>
              <a:rPr sz="3600" spc="-29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G/</a:t>
            </a:r>
            <a:r>
              <a:rPr sz="3600" spc="-19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T de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elopm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 phase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of </a:t>
            </a:r>
            <a:r>
              <a:rPr sz="3600" spc="-9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oduct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cifi</a:t>
            </a:r>
            <a:r>
              <a:rPr sz="3600" spc="-9" baseline="1137" dirty="0" smtClean="0">
                <a:latin typeface="Calibri"/>
                <a:cs typeface="Calibri"/>
              </a:rPr>
              <a:t>c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tions</a:t>
            </a:r>
            <a:endParaRPr sz="2400" dirty="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(</a:t>
            </a:r>
            <a:r>
              <a:rPr lang="en-GB" sz="3600" spc="9" baseline="1137" dirty="0" smtClean="0">
                <a:latin typeface="Calibri"/>
                <a:cs typeface="Calibri"/>
              </a:rPr>
              <a:t>approved</a:t>
            </a:r>
            <a:r>
              <a:rPr sz="3600" spc="0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</a:t>
            </a:r>
            <a:r>
              <a:rPr sz="3600" spc="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1</a:t>
            </a:r>
            <a:r>
              <a:rPr sz="3600" spc="-9" baseline="1137" dirty="0" smtClean="0">
                <a:latin typeface="Calibri"/>
                <a:cs typeface="Calibri"/>
              </a:rPr>
              <a:t>0</a:t>
            </a:r>
            <a:r>
              <a:rPr sz="3600" spc="0" baseline="1137" dirty="0" smtClean="0">
                <a:latin typeface="Calibri"/>
                <a:cs typeface="Calibri"/>
              </a:rPr>
              <a:t>);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66822" y="3802913"/>
            <a:ext cx="21731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3328" y="5052822"/>
            <a:ext cx="30132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2.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0528" y="5052822"/>
            <a:ext cx="997732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endo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sem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50" baseline="3413" dirty="0" smtClean="0">
                <a:latin typeface="Calibri"/>
                <a:cs typeface="Calibri"/>
              </a:rPr>
              <a:t>/</a:t>
            </a:r>
            <a:r>
              <a:rPr sz="3600" spc="0" baseline="3413" dirty="0" smtClean="0">
                <a:latin typeface="Calibri"/>
                <a:cs typeface="Calibri"/>
              </a:rPr>
              <a:t>app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 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ocedu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of 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ele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anda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0528" y="5418836"/>
            <a:ext cx="24305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aking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o ac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ou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6990" y="5418836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39793" y="5418836"/>
            <a:ext cx="5558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1785" y="5418836"/>
            <a:ext cx="68296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of the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Council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the app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ocess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-18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et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HSSC11).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67867" y="343026"/>
            <a:ext cx="7174653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974" y="1222279"/>
            <a:ext cx="177952" cy="3302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792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922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92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9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92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6874" y="1240663"/>
            <a:ext cx="1096129" cy="1519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09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623"/>
              </a:spcBef>
            </a:pP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4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elop</a:t>
            </a:r>
            <a:endParaRPr sz="2400">
              <a:latin typeface="Calibri"/>
              <a:cs typeface="Calibri"/>
            </a:endParaRPr>
          </a:p>
          <a:p>
            <a:pPr marL="12700" marR="9335">
              <a:lnSpc>
                <a:spcPct val="101725"/>
              </a:lnSpc>
              <a:spcBef>
                <a:spcPts val="1752"/>
              </a:spcBef>
            </a:pP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9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elop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1657" y="1240663"/>
            <a:ext cx="6988209" cy="1519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 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ope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ability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Sp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cifi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623"/>
              </a:spcBef>
            </a:pP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2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Sp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Maritime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Limits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Boundaries;</a:t>
            </a:r>
            <a:endParaRPr sz="2400">
              <a:latin typeface="Calibri"/>
              <a:cs typeface="Calibri"/>
            </a:endParaRPr>
          </a:p>
          <a:p>
            <a:pPr marL="12979" marR="55810">
              <a:lnSpc>
                <a:spcPct val="101725"/>
              </a:lnSpc>
              <a:spcBef>
                <a:spcPts val="1752"/>
              </a:spcBef>
            </a:pPr>
            <a:r>
              <a:rPr sz="2400" spc="0" dirty="0" smtClean="0">
                <a:latin typeface="Calibri"/>
                <a:cs typeface="Calibri"/>
              </a:rPr>
              <a:t>all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omp</a:t>
            </a:r>
            <a:r>
              <a:rPr sz="2400" spc="-1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need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6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14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eality;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874" y="3023997"/>
            <a:ext cx="10868348" cy="1885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Cons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lid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 and cl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rifi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anda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ds in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25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CDIS/ENC;</a:t>
            </a:r>
            <a:endParaRPr sz="2400">
              <a:latin typeface="Calibri"/>
              <a:cs typeface="Calibri"/>
            </a:endParaRPr>
          </a:p>
          <a:p>
            <a:pPr marL="12700" marR="43110">
              <a:lnSpc>
                <a:spcPct val="101725"/>
              </a:lnSpc>
              <a:spcBef>
                <a:spcPts val="1626"/>
              </a:spcBef>
            </a:pP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epa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 </a:t>
            </a:r>
            <a:r>
              <a:rPr sz="2400" spc="-2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d.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6</a:t>
            </a:r>
            <a:r>
              <a:rPr sz="2400" spc="-14" dirty="0" smtClean="0">
                <a:latin typeface="Calibri"/>
                <a:cs typeface="Calibri"/>
              </a:rPr>
              <a:t>.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14" dirty="0" smtClean="0">
                <a:latin typeface="Calibri"/>
                <a:cs typeface="Calibri"/>
              </a:rPr>
              <a:t>.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</a:t>
            </a: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-44;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875"/>
              </a:spcBef>
            </a:pPr>
            <a:r>
              <a:rPr sz="2400" spc="0" dirty="0" smtClean="0">
                <a:latin typeface="Calibri"/>
                <a:cs typeface="Calibri"/>
              </a:rPr>
              <a:t>Consider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quality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aspe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ts in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 app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opri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har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oni</a:t>
            </a:r>
            <a:r>
              <a:rPr sz="2400" spc="-54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ed </a:t>
            </a:r>
            <a:r>
              <a:rPr sz="2400" spc="-19" dirty="0" smtClean="0">
                <a:latin typeface="Calibri"/>
                <a:cs typeface="Calibri"/>
              </a:rPr>
              <a:t>w</a:t>
            </a:r>
            <a:r>
              <a:rPr sz="2400" spc="-4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all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19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based 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spec;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974" y="5155088"/>
            <a:ext cx="17780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6874" y="5173472"/>
            <a:ext cx="303246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initial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guidance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6256" y="5173472"/>
            <a:ext cx="39199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5790" y="5173472"/>
            <a:ext cx="749469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25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finition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har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oni</a:t>
            </a:r>
            <a:r>
              <a:rPr sz="3600" spc="-39" baseline="3413" dirty="0" smtClean="0">
                <a:latin typeface="Calibri"/>
                <a:cs typeface="Calibri"/>
              </a:rPr>
              <a:t>z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ritime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vice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ort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oli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449</Words>
  <Application>Microsoft Office PowerPoint</Application>
  <PresentationFormat>Widescreen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IHO_Presentations_template-Blank</vt:lpstr>
      <vt:lpstr>PowerPoint Presentation</vt:lpstr>
      <vt:lpstr>HSSC and Working Groups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Abri</dc:creator>
  <cp:lastModifiedBy>DTech</cp:lastModifiedBy>
  <cp:revision>11</cp:revision>
  <dcterms:modified xsi:type="dcterms:W3CDTF">2019-02-13T09:32:35Z</dcterms:modified>
</cp:coreProperties>
</file>